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51" r:id="rId2"/>
    <p:sldId id="460" r:id="rId3"/>
    <p:sldId id="465" r:id="rId4"/>
    <p:sldId id="475" r:id="rId5"/>
    <p:sldId id="473" r:id="rId6"/>
    <p:sldId id="464" r:id="rId7"/>
    <p:sldId id="462" r:id="rId8"/>
    <p:sldId id="476" r:id="rId9"/>
    <p:sldId id="477" r:id="rId10"/>
    <p:sldId id="468" r:id="rId11"/>
    <p:sldId id="466" r:id="rId12"/>
    <p:sldId id="467" r:id="rId13"/>
    <p:sldId id="461" r:id="rId14"/>
    <p:sldId id="469" r:id="rId15"/>
    <p:sldId id="478" r:id="rId16"/>
    <p:sldId id="470" r:id="rId17"/>
    <p:sldId id="471" r:id="rId18"/>
    <p:sldId id="472" r:id="rId19"/>
    <p:sldId id="46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BF"/>
    <a:srgbClr val="D34817"/>
    <a:srgbClr val="FFFFFF"/>
    <a:srgbClr val="2E00BB"/>
    <a:srgbClr val="003AA3"/>
    <a:srgbClr val="FF4B4B"/>
    <a:srgbClr val="D8B9BA"/>
    <a:srgbClr val="99B3D7"/>
    <a:srgbClr val="DC9D9C"/>
    <a:srgbClr val="2800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69378" autoAdjust="0"/>
  </p:normalViewPr>
  <p:slideViewPr>
    <p:cSldViewPr snapToGrid="0">
      <p:cViewPr varScale="1">
        <p:scale>
          <a:sx n="109" d="100"/>
          <a:sy n="109" d="100"/>
        </p:scale>
        <p:origin x="214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6D86A-259D-47C1-9C6B-BFCFD1AD74F4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E14B0-4367-45B8-8D84-B58D788BB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70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大家好，我们小组的</a:t>
            </a:r>
            <a:r>
              <a:rPr lang="en-US" altLang="zh-CN" dirty="0"/>
              <a:t>Project</a:t>
            </a:r>
            <a:r>
              <a:rPr lang="zh-CN" altLang="en-US" dirty="0"/>
              <a:t>是</a:t>
            </a:r>
            <a:r>
              <a:rPr lang="en-US" altLang="zh-CN" dirty="0"/>
              <a:t>router</a:t>
            </a:r>
            <a:r>
              <a:rPr lang="zh-CN" altLang="en-US" dirty="0"/>
              <a:t>， 我们采用了</a:t>
            </a:r>
            <a:r>
              <a:rPr lang="en-US" altLang="zh-CN" dirty="0" err="1"/>
              <a:t>Dijsktra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A*</a:t>
            </a:r>
            <a:r>
              <a:rPr lang="zh-CN" altLang="en-US" dirty="0"/>
              <a:t>方法分别对不同的</a:t>
            </a:r>
            <a:r>
              <a:rPr lang="en-US" altLang="zh-CN" dirty="0"/>
              <a:t>testbench</a:t>
            </a:r>
            <a:r>
              <a:rPr lang="zh-CN" altLang="en-US" dirty="0"/>
              <a:t>进行了测试，并将布线结果可视化进行了输出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855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最后我们简单对我们的布线结果进行了可视化的输出，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Bench1 </a:t>
            </a:r>
            <a:r>
              <a:rPr lang="zh-CN" altLang="en-US" dirty="0"/>
              <a:t>是只有单层的</a:t>
            </a:r>
            <a:r>
              <a:rPr lang="en-US" altLang="zh-CN" dirty="0"/>
              <a:t>layer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13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18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24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我们的报告主要分为三个部分，第一个部分是介绍我们的布线算法</a:t>
            </a:r>
            <a:endParaRPr lang="en-US" altLang="zh-CN" dirty="0"/>
          </a:p>
          <a:p>
            <a:r>
              <a:rPr lang="zh-CN" altLang="en-US" dirty="0"/>
              <a:t>第二个部分是介绍我们如何用</a:t>
            </a:r>
            <a:r>
              <a:rPr lang="en-US" altLang="zh-CN" dirty="0"/>
              <a:t>A*</a:t>
            </a:r>
            <a:r>
              <a:rPr lang="zh-CN" altLang="en-US" dirty="0"/>
              <a:t>算法进一步进行加速</a:t>
            </a:r>
            <a:endParaRPr lang="en-US" altLang="zh-CN" dirty="0"/>
          </a:p>
          <a:p>
            <a:r>
              <a:rPr lang="zh-CN" altLang="en-US" dirty="0"/>
              <a:t>第三个部分则是展现我们布线算法的结果和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65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首先，我们利用了堆优化后的</a:t>
            </a:r>
            <a:r>
              <a:rPr lang="en-US" altLang="zh-CN" dirty="0" err="1"/>
              <a:t>dijsktra</a:t>
            </a:r>
            <a:r>
              <a:rPr lang="zh-CN" altLang="en-US" dirty="0"/>
              <a:t>进行布线从而减少了搜索最近节点的时间</a:t>
            </a:r>
            <a:endParaRPr lang="en-US" altLang="zh-CN" dirty="0"/>
          </a:p>
          <a:p>
            <a:r>
              <a:rPr lang="zh-CN" altLang="en-US" dirty="0"/>
              <a:t>其次，在布线之前，我们会计算</a:t>
            </a:r>
            <a:r>
              <a:rPr lang="en-US" altLang="zh-CN" dirty="0"/>
              <a:t>netlist</a:t>
            </a:r>
            <a:r>
              <a:rPr lang="zh-CN" altLang="en-US" dirty="0"/>
              <a:t>文件中每个起点到终点的</a:t>
            </a:r>
            <a:r>
              <a:rPr lang="en-US" altLang="zh-CN" dirty="0"/>
              <a:t>Manhattan</a:t>
            </a:r>
            <a:r>
              <a:rPr lang="zh-CN" altLang="en-US" dirty="0"/>
              <a:t>距离进行排序，优先对距离较近的节点对进行布线</a:t>
            </a:r>
            <a:endParaRPr lang="en-US" altLang="zh-CN" dirty="0"/>
          </a:p>
          <a:p>
            <a:r>
              <a:rPr lang="zh-CN" altLang="en-US" dirty="0"/>
              <a:t>在我们的</a:t>
            </a:r>
            <a:r>
              <a:rPr lang="en-US" altLang="zh-CN" dirty="0" err="1"/>
              <a:t>dijsktra</a:t>
            </a:r>
            <a:r>
              <a:rPr lang="zh-CN" altLang="en-US" dirty="0"/>
              <a:t>中，我们定义了上下左右以及不同</a:t>
            </a:r>
            <a:r>
              <a:rPr lang="en-US" altLang="zh-CN" dirty="0"/>
              <a:t>layer</a:t>
            </a:r>
            <a:r>
              <a:rPr lang="zh-CN" altLang="en-US" dirty="0"/>
              <a:t>之间切换总共六个方向进行探索，并构建了一个路径矩阵记录反方向以回溯整条路径</a:t>
            </a:r>
            <a:endParaRPr lang="en-US" altLang="zh-CN" dirty="0"/>
          </a:p>
          <a:p>
            <a:r>
              <a:rPr lang="zh-CN" altLang="en-US" dirty="0"/>
              <a:t>当一条路径布线完啦之后，这条路径所经过的节点值会修改为</a:t>
            </a:r>
            <a:r>
              <a:rPr lang="en-US" altLang="zh-CN" dirty="0"/>
              <a:t>-1</a:t>
            </a:r>
            <a:r>
              <a:rPr lang="zh-CN" altLang="en-US" dirty="0"/>
              <a:t>，从而阻塞后续节点进行布线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但是如果直接这样去进行布线，其结果往往不尽人意，许多节点对我们会发现无法去进行布线，因此我们进一步采用了</a:t>
            </a:r>
            <a:r>
              <a:rPr lang="en-US" altLang="zh-CN" dirty="0"/>
              <a:t>Advanced Routing</a:t>
            </a:r>
            <a:r>
              <a:rPr lang="zh-CN" altLang="en-US" dirty="0"/>
              <a:t>中提到的方向偏好的方法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481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如果不使用路径偏好的方法，我们的布线会给后续布线引入更多的障碍。</a:t>
            </a:r>
            <a:endParaRPr lang="en-US" altLang="zh-CN" dirty="0"/>
          </a:p>
          <a:p>
            <a:r>
              <a:rPr lang="zh-CN" altLang="en-US" dirty="0"/>
              <a:t>因此</a:t>
            </a:r>
            <a:endParaRPr lang="en-US" altLang="zh-CN" dirty="0"/>
          </a:p>
          <a:p>
            <a:r>
              <a:rPr lang="zh-CN" altLang="en-US" dirty="0"/>
              <a:t>在我们的实现中，我们令</a:t>
            </a:r>
            <a:r>
              <a:rPr lang="en-US" altLang="zh-CN" dirty="0"/>
              <a:t>Layer1 </a:t>
            </a:r>
            <a:r>
              <a:rPr lang="zh-CN" altLang="en-US" dirty="0"/>
              <a:t>偏好垂直布局， </a:t>
            </a:r>
            <a:r>
              <a:rPr lang="en-US" altLang="zh-CN" dirty="0"/>
              <a:t>Layer2</a:t>
            </a:r>
            <a:r>
              <a:rPr lang="zh-CN" altLang="en-US" dirty="0"/>
              <a:t>偏好水平布局，如果布局失败了，那么我们再重新用原始的方法再进行一次布线。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315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方向偏好带来的结果是十分理想的。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bench5, fract2, primary1, industry1</a:t>
            </a:r>
            <a:r>
              <a:rPr lang="zh-CN" altLang="en-US" dirty="0"/>
              <a:t>这四个</a:t>
            </a:r>
            <a:r>
              <a:rPr lang="en-US" altLang="zh-CN" dirty="0"/>
              <a:t>testbench</a:t>
            </a:r>
            <a:r>
              <a:rPr lang="zh-CN" altLang="en-US" dirty="0"/>
              <a:t>中，利用方向偏好我们达成了百分百布线的效果。</a:t>
            </a:r>
            <a:endParaRPr lang="en-US" altLang="zh-CN" dirty="0"/>
          </a:p>
          <a:p>
            <a:r>
              <a:rPr lang="zh-CN" altLang="en-US" dirty="0"/>
              <a:t>但问题又随之而来，对</a:t>
            </a:r>
            <a:r>
              <a:rPr lang="en-US" altLang="zh-CN" dirty="0"/>
              <a:t>industry1</a:t>
            </a:r>
            <a:r>
              <a:rPr lang="zh-CN" altLang="en-US" dirty="0"/>
              <a:t>进行布线的时候我们发现其时间消耗的比较长，究其原因我们认为</a:t>
            </a:r>
            <a:r>
              <a:rPr lang="en-US" altLang="zh-CN" dirty="0" err="1"/>
              <a:t>Dijsktra</a:t>
            </a:r>
            <a:r>
              <a:rPr lang="zh-CN" altLang="en-US" dirty="0"/>
              <a:t>的搜索空间太大了，</a:t>
            </a:r>
            <a:endParaRPr lang="en-US" altLang="zh-CN" dirty="0"/>
          </a:p>
          <a:p>
            <a:r>
              <a:rPr lang="zh-CN" altLang="en-US" dirty="0"/>
              <a:t>因此我们使用</a:t>
            </a:r>
            <a:r>
              <a:rPr lang="en-US" altLang="zh-CN" dirty="0"/>
              <a:t>A*</a:t>
            </a:r>
            <a:r>
              <a:rPr lang="zh-CN" altLang="en-US" dirty="0"/>
              <a:t>算法来减少空间的搜索来进一步减少布线所需要的时间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14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A*</a:t>
            </a:r>
            <a:r>
              <a:rPr lang="zh-CN" altLang="en-US" dirty="0"/>
              <a:t>算法而言，我们需要去设置一个合理的启发式函数， 我们的启发函数</a:t>
            </a:r>
            <a:r>
              <a:rPr lang="en-US" altLang="zh-CN" dirty="0"/>
              <a:t>h(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的设置就如</a:t>
            </a:r>
            <a:r>
              <a:rPr lang="en-US" altLang="zh-CN" dirty="0"/>
              <a:t>ppt</a:t>
            </a:r>
            <a:r>
              <a:rPr lang="zh-CN" altLang="en-US" dirty="0"/>
              <a:t>所示，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它能够满足一致性和可接受性。具体证明会体现在</a:t>
            </a:r>
            <a:r>
              <a:rPr lang="en-US" altLang="zh-CN" dirty="0"/>
              <a:t>report</a:t>
            </a:r>
            <a:r>
              <a:rPr lang="zh-CN" altLang="en-US" dirty="0"/>
              <a:t>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对于一个坐标点</a:t>
            </a:r>
            <a:r>
              <a:rPr lang="en-US" altLang="zh-CN" dirty="0"/>
              <a:t>(</a:t>
            </a:r>
            <a:r>
              <a:rPr lang="en-US" altLang="zh-CN" dirty="0" err="1"/>
              <a:t>x,y,l</a:t>
            </a:r>
            <a:r>
              <a:rPr lang="en-US" altLang="zh-CN" dirty="0"/>
              <a:t>) </a:t>
            </a:r>
            <a:r>
              <a:rPr lang="zh-CN" altLang="en-US" dirty="0"/>
              <a:t>我们首先计算他到终点的</a:t>
            </a:r>
            <a:r>
              <a:rPr lang="en-US" altLang="zh-CN" dirty="0"/>
              <a:t>Manhattan</a:t>
            </a:r>
            <a:r>
              <a:rPr lang="zh-CN" altLang="en-US" dirty="0"/>
              <a:t>距离，</a:t>
            </a:r>
            <a:endParaRPr lang="en-US" altLang="zh-CN" dirty="0"/>
          </a:p>
          <a:p>
            <a:r>
              <a:rPr lang="zh-CN" altLang="en-US" dirty="0"/>
              <a:t>其次，当它和终点横轴的值或者纵轴的值不相同时，路径必然会弯折，因此需要再加上</a:t>
            </a:r>
            <a:r>
              <a:rPr lang="en-US" altLang="zh-CN" dirty="0"/>
              <a:t>Bend Penalty</a:t>
            </a:r>
          </a:p>
          <a:p>
            <a:r>
              <a:rPr lang="zh-CN" altLang="en-US" dirty="0"/>
              <a:t>最后，但这个坐标点和终点不在同一个</a:t>
            </a:r>
            <a:r>
              <a:rPr lang="en-US" altLang="zh-CN" dirty="0"/>
              <a:t>layer</a:t>
            </a:r>
            <a:r>
              <a:rPr lang="zh-CN" altLang="en-US" dirty="0"/>
              <a:t>时，我们必然需要进行</a:t>
            </a:r>
            <a:r>
              <a:rPr lang="en-US" altLang="zh-CN" dirty="0"/>
              <a:t>layer</a:t>
            </a:r>
            <a:r>
              <a:rPr lang="zh-CN" altLang="en-US" dirty="0"/>
              <a:t>之间的跨越，因此需要再加上</a:t>
            </a:r>
            <a:r>
              <a:rPr lang="en-US" altLang="zh-CN" dirty="0"/>
              <a:t>Via Penalty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除此之外，我们的</a:t>
            </a:r>
            <a:r>
              <a:rPr lang="en-US" altLang="zh-CN" dirty="0"/>
              <a:t>A*</a:t>
            </a:r>
            <a:r>
              <a:rPr lang="zh-CN" altLang="en-US" dirty="0"/>
              <a:t>算法也沿用了</a:t>
            </a:r>
            <a:r>
              <a:rPr lang="en-US" altLang="zh-CN" dirty="0" err="1"/>
              <a:t>Dijsktra</a:t>
            </a:r>
            <a:r>
              <a:rPr lang="zh-CN" altLang="en-US" dirty="0"/>
              <a:t>的堆优化来保证速度。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979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这张图是汇总了不同</a:t>
            </a:r>
            <a:r>
              <a:rPr lang="en-US" altLang="zh-CN" dirty="0"/>
              <a:t>testbench</a:t>
            </a:r>
            <a:r>
              <a:rPr lang="zh-CN" altLang="en-US" dirty="0"/>
              <a:t>利用不同算法的运行时间</a:t>
            </a:r>
            <a:endParaRPr lang="en-US" altLang="zh-CN" dirty="0"/>
          </a:p>
          <a:p>
            <a:r>
              <a:rPr lang="zh-CN" altLang="en-US" dirty="0"/>
              <a:t>可以看到</a:t>
            </a:r>
            <a:r>
              <a:rPr lang="en-US" altLang="zh-CN" dirty="0"/>
              <a:t>A star</a:t>
            </a:r>
            <a:r>
              <a:rPr lang="zh-CN" altLang="en-US" dirty="0"/>
              <a:t>算法极大地减少了搜索的空间，加速十分明显，对于所有的</a:t>
            </a:r>
            <a:r>
              <a:rPr lang="en-US" altLang="zh-CN" dirty="0"/>
              <a:t>testbench</a:t>
            </a:r>
            <a:r>
              <a:rPr lang="zh-CN" altLang="en-US" dirty="0"/>
              <a:t>其速度都优于</a:t>
            </a:r>
            <a:r>
              <a:rPr lang="en-US" altLang="zh-CN" dirty="0"/>
              <a:t>Dijkstra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industry1</a:t>
            </a:r>
            <a:r>
              <a:rPr lang="zh-CN" altLang="en-US" dirty="0"/>
              <a:t>这种大规模地</a:t>
            </a:r>
            <a:r>
              <a:rPr lang="en-US" altLang="zh-CN" dirty="0"/>
              <a:t>layout</a:t>
            </a:r>
            <a:r>
              <a:rPr lang="zh-CN" altLang="en-US" dirty="0"/>
              <a:t>，</a:t>
            </a:r>
            <a:r>
              <a:rPr lang="en-US" altLang="zh-CN" dirty="0"/>
              <a:t>A star</a:t>
            </a:r>
            <a:r>
              <a:rPr lang="zh-CN" altLang="en-US" dirty="0"/>
              <a:t>算法能够达到大约</a:t>
            </a:r>
            <a:r>
              <a:rPr lang="en-US" altLang="zh-CN" dirty="0"/>
              <a:t>2.73</a:t>
            </a:r>
            <a:r>
              <a:rPr lang="zh-CN" altLang="en-US" dirty="0"/>
              <a:t>倍的加速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4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接下来我们继续来看一下每个</a:t>
            </a:r>
            <a:r>
              <a:rPr lang="en-US" altLang="zh-CN" dirty="0"/>
              <a:t>testbench</a:t>
            </a:r>
            <a:r>
              <a:rPr lang="zh-CN" altLang="en-US" dirty="0"/>
              <a:t>运行了不同算法的</a:t>
            </a:r>
            <a:r>
              <a:rPr lang="en-US" altLang="zh-CN" dirty="0"/>
              <a:t>cost</a:t>
            </a:r>
          </a:p>
          <a:p>
            <a:r>
              <a:rPr lang="zh-CN" altLang="en-US" dirty="0"/>
              <a:t>对于我们所设置的启发式函数而言，它在减少了搜索空间的同时，保证了整体的</a:t>
            </a:r>
            <a:r>
              <a:rPr lang="en-US" altLang="zh-CN" dirty="0"/>
              <a:t>cost</a:t>
            </a:r>
            <a:r>
              <a:rPr lang="zh-CN" altLang="en-US" dirty="0"/>
              <a:t>并不会和</a:t>
            </a:r>
            <a:r>
              <a:rPr lang="en-US" altLang="zh-CN" dirty="0"/>
              <a:t>Dijkstra</a:t>
            </a:r>
            <a:r>
              <a:rPr lang="zh-CN" altLang="en-US" dirty="0"/>
              <a:t>相差太多，对于</a:t>
            </a:r>
            <a:r>
              <a:rPr lang="en-US" altLang="zh-CN" dirty="0"/>
              <a:t>primary1</a:t>
            </a:r>
            <a:r>
              <a:rPr lang="zh-CN" altLang="en-US" dirty="0"/>
              <a:t>和</a:t>
            </a:r>
            <a:r>
              <a:rPr lang="en-US" altLang="zh-CN" dirty="0"/>
              <a:t>industry1</a:t>
            </a:r>
            <a:r>
              <a:rPr lang="zh-CN" altLang="en-US" dirty="0"/>
              <a:t>这种比较复杂的</a:t>
            </a:r>
            <a:r>
              <a:rPr lang="en-US" altLang="zh-CN" dirty="0"/>
              <a:t>layout</a:t>
            </a:r>
            <a:r>
              <a:rPr lang="zh-CN" altLang="en-US" dirty="0"/>
              <a:t>而言，它的</a:t>
            </a:r>
            <a:r>
              <a:rPr lang="en-US" altLang="zh-CN" dirty="0"/>
              <a:t>cost</a:t>
            </a:r>
            <a:r>
              <a:rPr lang="zh-CN" altLang="en-US" dirty="0"/>
              <a:t>能够有进一步提升。</a:t>
            </a:r>
            <a:endParaRPr lang="en-US" altLang="zh-CN" dirty="0"/>
          </a:p>
          <a:p>
            <a:r>
              <a:rPr lang="zh-CN" altLang="en-US" dirty="0"/>
              <a:t>如果要进一步再减少</a:t>
            </a:r>
            <a:r>
              <a:rPr lang="en-US" altLang="zh-CN" dirty="0"/>
              <a:t>cost</a:t>
            </a:r>
            <a:r>
              <a:rPr lang="zh-CN" altLang="en-US" dirty="0"/>
              <a:t>，则需要更好的启发式函数来进行计算。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890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最后我们看一下布线的成功率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 err="1"/>
              <a:t>Adavanced</a:t>
            </a:r>
            <a:r>
              <a:rPr lang="en-US" altLang="zh-CN" dirty="0"/>
              <a:t> Routing</a:t>
            </a:r>
            <a:r>
              <a:rPr lang="zh-CN" altLang="en-US" dirty="0"/>
              <a:t>中的方向偏好，</a:t>
            </a:r>
            <a:r>
              <a:rPr lang="en-US" altLang="zh-CN" dirty="0"/>
              <a:t>A* </a:t>
            </a:r>
            <a:r>
              <a:rPr lang="zh-CN" altLang="en-US" dirty="0"/>
              <a:t>算法和</a:t>
            </a:r>
            <a:r>
              <a:rPr lang="en-US" altLang="zh-CN" dirty="0"/>
              <a:t>Dijkstra</a:t>
            </a:r>
            <a:r>
              <a:rPr lang="zh-CN" altLang="en-US" dirty="0"/>
              <a:t>都能完成所有节点对的布线。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对于没有使用方向偏好的实验结果，</a:t>
            </a:r>
            <a:r>
              <a:rPr lang="en-US" altLang="zh-CN" dirty="0"/>
              <a:t>A* </a:t>
            </a:r>
            <a:r>
              <a:rPr lang="zh-CN" altLang="en-US" dirty="0"/>
              <a:t>算法的成功率也远远优于</a:t>
            </a:r>
            <a:r>
              <a:rPr lang="en-US" altLang="zh-CN" dirty="0"/>
              <a:t>Dijkstra</a:t>
            </a:r>
            <a:r>
              <a:rPr lang="zh-CN" altLang="en-US" dirty="0"/>
              <a:t>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6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1654" y="2641331"/>
            <a:ext cx="1150882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chemeClr val="tx2"/>
                </a:solidFill>
                <a:cs typeface="+mn-ea"/>
                <a:sym typeface="+mn-lt"/>
              </a:rPr>
              <a:t>EE215A Project: Router with </a:t>
            </a:r>
            <a:r>
              <a:rPr lang="en-US" altLang="zh-CN" sz="3600" b="1" dirty="0" err="1">
                <a:solidFill>
                  <a:schemeClr val="tx2"/>
                </a:solidFill>
                <a:cs typeface="+mn-ea"/>
                <a:sym typeface="+mn-lt"/>
              </a:rPr>
              <a:t>Dijsktra</a:t>
            </a:r>
            <a:r>
              <a:rPr lang="en-US" altLang="zh-CN" sz="3600" b="1" dirty="0">
                <a:solidFill>
                  <a:schemeClr val="tx2"/>
                </a:solidFill>
                <a:cs typeface="+mn-ea"/>
                <a:sym typeface="+mn-lt"/>
              </a:rPr>
              <a:t> &amp; A*</a:t>
            </a:r>
            <a:endParaRPr lang="zh-CN" altLang="en-US" sz="3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654" y="3790681"/>
            <a:ext cx="1150882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陈义飞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2023233122</a:t>
            </a:r>
          </a:p>
          <a:p>
            <a:pPr algn="ctr">
              <a:defRPr/>
            </a:pP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周雨欣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2023131094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Results: Bench1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313DFA-887C-8BD2-E907-A2CDC6782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0474" b="50000"/>
          <a:stretch/>
        </p:blipFill>
        <p:spPr>
          <a:xfrm>
            <a:off x="2605369" y="1764196"/>
            <a:ext cx="3111552" cy="4688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405C8F-DB60-B2AF-3117-923F95C5C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b="887"/>
          <a:stretch/>
        </p:blipFill>
        <p:spPr>
          <a:xfrm>
            <a:off x="6000543" y="1764195"/>
            <a:ext cx="3117143" cy="46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8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Results: Bench2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B3ECA8-6298-0238-C91A-E5FFD947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22" b="52000"/>
          <a:stretch/>
        </p:blipFill>
        <p:spPr>
          <a:xfrm>
            <a:off x="259715" y="1973772"/>
            <a:ext cx="5450811" cy="40173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198F7A-B2CF-1551-9D89-717DB8BFE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86"/>
          <a:stretch/>
        </p:blipFill>
        <p:spPr>
          <a:xfrm>
            <a:off x="6024880" y="1981002"/>
            <a:ext cx="5453193" cy="40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Results: </a:t>
            </a:r>
            <a:r>
              <a:rPr lang="en-US" altLang="zh-CN" sz="32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Bench3</a:t>
            </a:r>
            <a:endParaRPr lang="zh-CN" altLang="en-US" sz="32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B30826-8286-FB8C-2D07-E391E8B07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29" b="50021"/>
          <a:stretch/>
        </p:blipFill>
        <p:spPr>
          <a:xfrm>
            <a:off x="292544" y="1711488"/>
            <a:ext cx="2753010" cy="39028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1C59E1-8EF2-B739-85A6-940FF6AF1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28" t="50000"/>
          <a:stretch/>
        </p:blipFill>
        <p:spPr>
          <a:xfrm>
            <a:off x="9313234" y="1711488"/>
            <a:ext cx="2609052" cy="3904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1FC422-2777-4EF1-436B-5B424631C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31"/>
          <a:stretch/>
        </p:blipFill>
        <p:spPr>
          <a:xfrm>
            <a:off x="6289743" y="1711488"/>
            <a:ext cx="2609051" cy="3901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B289B7-67E0-8F56-D368-7C45D0C07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931"/>
          <a:stretch/>
        </p:blipFill>
        <p:spPr>
          <a:xfrm>
            <a:off x="3266251" y="1711488"/>
            <a:ext cx="2609052" cy="39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Results: Bench4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D9DD7-6B5D-70D4-1D49-B2AAC4BE7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4365" b="50297"/>
          <a:stretch/>
        </p:blipFill>
        <p:spPr>
          <a:xfrm>
            <a:off x="822226" y="1601733"/>
            <a:ext cx="2559801" cy="43371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C900FF-7EE6-7EB8-6A03-5989CF275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6" r="3358" b="50000"/>
          <a:stretch/>
        </p:blipFill>
        <p:spPr>
          <a:xfrm>
            <a:off x="3429026" y="1575788"/>
            <a:ext cx="2619974" cy="43631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148BD4-DA62-45A6-D85D-47EF8F708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6096000" y="1575788"/>
            <a:ext cx="2559704" cy="43631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9728B9-CD43-218B-CFCF-02EA15A3DD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8757587" y="1601733"/>
            <a:ext cx="2621759" cy="43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8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Results: Bench5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B7BA26-556C-8DC2-30EF-FF67A542A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745" b="50000"/>
          <a:stretch/>
        </p:blipFill>
        <p:spPr>
          <a:xfrm>
            <a:off x="1198068" y="1529445"/>
            <a:ext cx="4897932" cy="4442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5F7EC3-59E1-D5DC-0168-999C840AE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48"/>
          <a:stretch/>
        </p:blipFill>
        <p:spPr>
          <a:xfrm>
            <a:off x="6096000" y="1529445"/>
            <a:ext cx="4896943" cy="438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2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Results: Bench5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5A52D8-A486-F5E2-53B3-A96A9B1DE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4" t="50506"/>
          <a:stretch/>
        </p:blipFill>
        <p:spPr>
          <a:xfrm>
            <a:off x="6096000" y="1553022"/>
            <a:ext cx="5276172" cy="47374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25D9E-0680-856C-4F52-5A6ADF975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48"/>
          <a:stretch/>
        </p:blipFill>
        <p:spPr>
          <a:xfrm>
            <a:off x="820895" y="1566588"/>
            <a:ext cx="5275105" cy="47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9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6" y="179817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Results: Fract2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76BB57-78CA-9052-4DD3-C4386C15E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124" b="50000"/>
          <a:stretch/>
        </p:blipFill>
        <p:spPr>
          <a:xfrm>
            <a:off x="240548" y="1888939"/>
            <a:ext cx="2966343" cy="37657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BE182F-C397-B2F9-C843-1532F0B96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75" r="1749" b="50000"/>
          <a:stretch/>
        </p:blipFill>
        <p:spPr>
          <a:xfrm>
            <a:off x="3206891" y="1888938"/>
            <a:ext cx="2966343" cy="37657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21A2F9-AB29-98A3-216D-DC39928F3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6173812" y="1888938"/>
            <a:ext cx="2965765" cy="37657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E8E032-71BE-DE3E-E090-06491F5201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8985687" y="1888938"/>
            <a:ext cx="2965765" cy="37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50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  <a:r>
              <a:rPr lang="zh-CN" altLang="en-US" sz="3200" b="1" dirty="0">
                <a:solidFill>
                  <a:srgbClr val="A40006"/>
                </a:solidFill>
                <a:cs typeface="Arial" panose="020B0604020202020204" pitchFamily="34" charset="0"/>
              </a:rPr>
              <a:t>：</a:t>
            </a:r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Primary1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D0EA23-A4B1-C1A9-ADC7-F47756FA7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028" b="51079"/>
          <a:stretch/>
        </p:blipFill>
        <p:spPr>
          <a:xfrm>
            <a:off x="562257" y="1641920"/>
            <a:ext cx="2855105" cy="4435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F34B74-6AD7-0BD0-88CF-1F3E4EDE3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24" t="50000" b="1079"/>
          <a:stretch/>
        </p:blipFill>
        <p:spPr>
          <a:xfrm>
            <a:off x="9236025" y="1636911"/>
            <a:ext cx="2855105" cy="4435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B5DA31-3AD5-B5A6-E087-E0D264796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b="1079"/>
          <a:stretch/>
        </p:blipFill>
        <p:spPr>
          <a:xfrm>
            <a:off x="6347858" y="1636909"/>
            <a:ext cx="2853161" cy="44357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C8BA6A-4C86-E02A-1C8E-E93573D7F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183" y="1636376"/>
            <a:ext cx="2861468" cy="444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Results: Industy1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2A1737-4E05-44FC-448A-8C1F17AE1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582" b="50000"/>
          <a:stretch/>
        </p:blipFill>
        <p:spPr>
          <a:xfrm>
            <a:off x="682819" y="1829808"/>
            <a:ext cx="2692054" cy="41976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12B810-6177-07EB-FD0E-1A2874AB8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09" t="50000" r="1748"/>
          <a:stretch/>
        </p:blipFill>
        <p:spPr>
          <a:xfrm>
            <a:off x="8754034" y="1829809"/>
            <a:ext cx="2692411" cy="4197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FA2500-C38C-D95E-09C9-BB8D933250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063108" y="1829809"/>
            <a:ext cx="2693968" cy="41976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8775A8-DEBE-DB70-E16E-24E0910C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3372181" y="1829809"/>
            <a:ext cx="2693968" cy="41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1586" y="2993024"/>
            <a:ext cx="1150882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chemeClr val="tx2"/>
                </a:solidFill>
                <a:cs typeface="+mn-ea"/>
                <a:sym typeface="+mn-lt"/>
              </a:rPr>
              <a:t>THANKS</a:t>
            </a:r>
            <a:endParaRPr lang="zh-CN" altLang="en-US" sz="3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92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476748" y="1790949"/>
            <a:ext cx="6101266" cy="481018"/>
            <a:chOff x="6433491" y="1747088"/>
            <a:chExt cx="6101266" cy="481018"/>
          </a:xfrm>
        </p:grpSpPr>
        <p:grpSp>
          <p:nvGrpSpPr>
            <p:cNvPr id="14" name="组合 13"/>
            <p:cNvGrpSpPr/>
            <p:nvPr/>
          </p:nvGrpSpPr>
          <p:grpSpPr>
            <a:xfrm>
              <a:off x="6542992" y="1747088"/>
              <a:ext cx="5991765" cy="430374"/>
              <a:chOff x="5581874" y="2152389"/>
              <a:chExt cx="5991765" cy="430374"/>
            </a:xfrm>
          </p:grpSpPr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5581874" y="22349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1</a:t>
                </a:r>
                <a:endParaRPr lang="zh-CN" altLang="en-US" sz="1800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2152389"/>
                <a:ext cx="5007478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Introduction of Our Routing Algo</a:t>
                </a:r>
                <a:endParaRPr lang="zh-CN" altLang="en-US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flipH="1">
              <a:off x="6433491" y="2147214"/>
              <a:ext cx="5193182" cy="80892"/>
              <a:chOff x="1249883" y="2596259"/>
              <a:chExt cx="5195887" cy="8093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V="1">
                <a:off x="1249883" y="2672770"/>
                <a:ext cx="5180894" cy="44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7" name="矩形 16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A400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476748" y="2645679"/>
            <a:ext cx="5193182" cy="491105"/>
            <a:chOff x="6433491" y="2601818"/>
            <a:chExt cx="5193182" cy="491105"/>
          </a:xfrm>
        </p:grpSpPr>
        <p:grpSp>
          <p:nvGrpSpPr>
            <p:cNvPr id="24" name="组合 23"/>
            <p:cNvGrpSpPr/>
            <p:nvPr/>
          </p:nvGrpSpPr>
          <p:grpSpPr>
            <a:xfrm>
              <a:off x="6542992" y="2601818"/>
              <a:ext cx="5083681" cy="430374"/>
              <a:chOff x="5581874" y="2941376"/>
              <a:chExt cx="5083681" cy="430374"/>
            </a:xfrm>
          </p:grpSpPr>
          <p:sp>
            <p:nvSpPr>
              <p:cNvPr id="29" name="Rectangle 14"/>
              <p:cNvSpPr>
                <a:spLocks noChangeArrowheads="1"/>
              </p:cNvSpPr>
              <p:nvPr/>
            </p:nvSpPr>
            <p:spPr bwMode="auto">
              <a:xfrm>
                <a:off x="5581874" y="3017576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lang="zh-CN" altLang="en-US" sz="1800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2941376"/>
                <a:ext cx="4099394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Optimization With A* Algo</a:t>
                </a:r>
                <a:endParaRPr lang="zh-CN" altLang="en-US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 flipH="1">
              <a:off x="6433491" y="3012031"/>
              <a:ext cx="5193182" cy="80892"/>
              <a:chOff x="1249883" y="2596259"/>
              <a:chExt cx="5195887" cy="80934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V="1">
                <a:off x="1249883" y="2672770"/>
                <a:ext cx="5180894" cy="44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7" name="矩形 26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A400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5476748" y="3516486"/>
            <a:ext cx="5469738" cy="485115"/>
            <a:chOff x="6433491" y="3472625"/>
            <a:chExt cx="5469738" cy="485115"/>
          </a:xfrm>
        </p:grpSpPr>
        <p:grpSp>
          <p:nvGrpSpPr>
            <p:cNvPr id="34" name="组合 33"/>
            <p:cNvGrpSpPr/>
            <p:nvPr/>
          </p:nvGrpSpPr>
          <p:grpSpPr>
            <a:xfrm>
              <a:off x="6542992" y="3472625"/>
              <a:ext cx="5360237" cy="430374"/>
              <a:chOff x="5581874" y="3744651"/>
              <a:chExt cx="5360237" cy="430374"/>
            </a:xfrm>
          </p:grpSpPr>
          <p:sp>
            <p:nvSpPr>
              <p:cNvPr id="39" name="Rectangle 14"/>
              <p:cNvSpPr>
                <a:spLocks noChangeArrowheads="1"/>
              </p:cNvSpPr>
              <p:nvPr/>
            </p:nvSpPr>
            <p:spPr bwMode="auto">
              <a:xfrm>
                <a:off x="5581874" y="38097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lang="zh-CN" altLang="en-US" sz="1800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3744651"/>
                <a:ext cx="4375950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Time, Cost, Accuracy Results</a:t>
                </a:r>
                <a:endParaRPr lang="zh-CN" altLang="en-US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flipH="1">
              <a:off x="6433491" y="3876848"/>
              <a:ext cx="5193182" cy="80892"/>
              <a:chOff x="1249883" y="2596259"/>
              <a:chExt cx="5195887" cy="80934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V="1">
                <a:off x="1249883" y="2672774"/>
                <a:ext cx="5180894" cy="441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7" name="矩形 36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A400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683DCEE-04B4-A840-2ED8-0C6AE83958DF}"/>
              </a:ext>
            </a:extLst>
          </p:cNvPr>
          <p:cNvSpPr txBox="1"/>
          <p:nvPr/>
        </p:nvSpPr>
        <p:spPr>
          <a:xfrm>
            <a:off x="4394381" y="1052547"/>
            <a:ext cx="467068" cy="438554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69C8D4-7B8C-C418-90B9-98B027115DE0}"/>
              </a:ext>
            </a:extLst>
          </p:cNvPr>
          <p:cNvSpPr txBox="1"/>
          <p:nvPr/>
        </p:nvSpPr>
        <p:spPr>
          <a:xfrm>
            <a:off x="737899" y="2505670"/>
            <a:ext cx="3318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6"/>
                </a:solidFill>
              </a:rPr>
              <a:t>Contents</a:t>
            </a:r>
            <a:endParaRPr lang="zh-CN" altLang="en-US" sz="5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8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10840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Introduction: </a:t>
            </a:r>
            <a:r>
              <a:rPr lang="en-US" altLang="zh-CN" sz="2800" b="1" dirty="0" err="1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Dijsktra</a:t>
            </a:r>
            <a:r>
              <a:rPr lang="en-US" altLang="zh-CN" sz="2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 with Heap Optimization</a:t>
            </a:r>
            <a:endParaRPr lang="en-US" altLang="zh-CN" sz="2800" b="1" dirty="0">
              <a:solidFill>
                <a:srgbClr val="A40006"/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506278" y="1331559"/>
            <a:ext cx="1559116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 err="1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Dijsktra</a:t>
            </a: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6278" y="1660762"/>
            <a:ext cx="1559115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0F04AB-8E41-C9F1-D64A-068103F4EF2E}"/>
              </a:ext>
            </a:extLst>
          </p:cNvPr>
          <p:cNvSpPr txBox="1"/>
          <p:nvPr/>
        </p:nvSpPr>
        <p:spPr>
          <a:xfrm>
            <a:off x="5315804" y="2007109"/>
            <a:ext cx="6795062" cy="438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6"/>
                </a:solidFill>
                <a:cs typeface="+mn-ea"/>
                <a:sym typeface="+mn-lt"/>
              </a:rPr>
              <a:t>Sort Before Route: </a:t>
            </a:r>
            <a:r>
              <a:rPr lang="en-US" altLang="zh-CN" dirty="0">
                <a:cs typeface="+mn-ea"/>
                <a:sym typeface="+mn-lt"/>
              </a:rPr>
              <a:t>Route the closer nets first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solidFill>
                <a:schemeClr val="accent6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6"/>
                </a:solidFill>
                <a:cs typeface="+mn-ea"/>
                <a:sym typeface="+mn-lt"/>
              </a:rPr>
              <a:t>Heap Optimization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</a:t>
            </a:r>
            <a:r>
              <a:rPr lang="en-US" altLang="zh-CN" dirty="0">
                <a:cs typeface="+mn-ea"/>
                <a:sym typeface="+mn-lt"/>
              </a:rPr>
              <a:t>Choose the nearest grid with minimal cost with the lowest time complexity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6"/>
                </a:solidFill>
                <a:cs typeface="+mn-ea"/>
                <a:sym typeface="+mn-lt"/>
              </a:rPr>
              <a:t>Direction definition</a:t>
            </a:r>
            <a:r>
              <a:rPr lang="en-US" altLang="zh-CN" dirty="0">
                <a:cs typeface="+mn-ea"/>
                <a:sym typeface="+mn-lt"/>
              </a:rPr>
              <a:t>: </a:t>
            </a:r>
            <a:br>
              <a:rPr lang="en-US" altLang="zh-CN" dirty="0">
                <a:cs typeface="+mn-ea"/>
                <a:sym typeface="+mn-lt"/>
              </a:rPr>
            </a:br>
            <a:r>
              <a:rPr lang="en-US" altLang="zh-CN" dirty="0">
                <a:cs typeface="+mn-ea"/>
                <a:sym typeface="+mn-lt"/>
              </a:rPr>
              <a:t>	Up, Down, Left, Right, Layer Up, Layer Down</a:t>
            </a:r>
          </a:p>
          <a:p>
            <a:pPr lvl="2">
              <a:lnSpc>
                <a:spcPct val="120000"/>
              </a:lnSpc>
            </a:pP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6"/>
                </a:solidFill>
                <a:cs typeface="+mn-ea"/>
                <a:sym typeface="+mn-lt"/>
              </a:rPr>
              <a:t>Path Grid for Tracing back</a:t>
            </a:r>
            <a:r>
              <a:rPr lang="en-US" altLang="zh-CN" dirty="0">
                <a:cs typeface="+mn-ea"/>
                <a:sym typeface="+mn-lt"/>
              </a:rPr>
              <a:t>: record the reverse direction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6"/>
                </a:solidFill>
                <a:cs typeface="+mn-ea"/>
                <a:sym typeface="+mn-lt"/>
              </a:rPr>
              <a:t>Stuck the Path once Routed</a:t>
            </a:r>
            <a:r>
              <a:rPr lang="en-US" altLang="zh-CN" dirty="0">
                <a:cs typeface="+mn-ea"/>
                <a:sym typeface="+mn-lt"/>
              </a:rPr>
              <a:t>: If we have finished routing a path from S to T, mark the path with -1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E7A5EA-1146-27F1-2C7D-E139AC58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33859"/>
              </p:ext>
            </p:extLst>
          </p:nvPr>
        </p:nvGraphicFramePr>
        <p:xfrm>
          <a:off x="506276" y="2031580"/>
          <a:ext cx="4730142" cy="4467894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788357">
                  <a:extLst>
                    <a:ext uri="{9D8B030D-6E8A-4147-A177-3AD203B41FA5}">
                      <a16:colId xmlns:a16="http://schemas.microsoft.com/office/drawing/2014/main" val="1193066028"/>
                    </a:ext>
                  </a:extLst>
                </a:gridCol>
                <a:gridCol w="788357">
                  <a:extLst>
                    <a:ext uri="{9D8B030D-6E8A-4147-A177-3AD203B41FA5}">
                      <a16:colId xmlns:a16="http://schemas.microsoft.com/office/drawing/2014/main" val="3671220695"/>
                    </a:ext>
                  </a:extLst>
                </a:gridCol>
                <a:gridCol w="788357">
                  <a:extLst>
                    <a:ext uri="{9D8B030D-6E8A-4147-A177-3AD203B41FA5}">
                      <a16:colId xmlns:a16="http://schemas.microsoft.com/office/drawing/2014/main" val="339859452"/>
                    </a:ext>
                  </a:extLst>
                </a:gridCol>
                <a:gridCol w="788357">
                  <a:extLst>
                    <a:ext uri="{9D8B030D-6E8A-4147-A177-3AD203B41FA5}">
                      <a16:colId xmlns:a16="http://schemas.microsoft.com/office/drawing/2014/main" val="3802778554"/>
                    </a:ext>
                  </a:extLst>
                </a:gridCol>
                <a:gridCol w="788357">
                  <a:extLst>
                    <a:ext uri="{9D8B030D-6E8A-4147-A177-3AD203B41FA5}">
                      <a16:colId xmlns:a16="http://schemas.microsoft.com/office/drawing/2014/main" val="2175797379"/>
                    </a:ext>
                  </a:extLst>
                </a:gridCol>
                <a:gridCol w="788357">
                  <a:extLst>
                    <a:ext uri="{9D8B030D-6E8A-4147-A177-3AD203B41FA5}">
                      <a16:colId xmlns:a16="http://schemas.microsoft.com/office/drawing/2014/main" val="630207864"/>
                    </a:ext>
                  </a:extLst>
                </a:gridCol>
              </a:tblGrid>
              <a:tr h="744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S</a:t>
                      </a:r>
                      <a:endParaRPr lang="zh-CN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62408"/>
                  </a:ext>
                </a:extLst>
              </a:tr>
              <a:tr h="744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846526"/>
                  </a:ext>
                </a:extLst>
              </a:tr>
              <a:tr h="744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484573"/>
                  </a:ext>
                </a:extLst>
              </a:tr>
              <a:tr h="744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995773"/>
                  </a:ext>
                </a:extLst>
              </a:tr>
              <a:tr h="744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6802"/>
                  </a:ext>
                </a:extLst>
              </a:tr>
              <a:tr h="744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190201"/>
                  </a:ext>
                </a:extLst>
              </a:tr>
            </a:tbl>
          </a:graphicData>
        </a:graphic>
      </p:graphicFrame>
      <p:sp>
        <p:nvSpPr>
          <p:cNvPr id="6" name="TextBox 28">
            <a:extLst>
              <a:ext uri="{FF2B5EF4-FFF2-40B4-BE49-F238E27FC236}">
                <a16:creationId xmlns:a16="http://schemas.microsoft.com/office/drawing/2014/main" id="{03774DD5-852F-276C-DC1A-742DB2BD017A}"/>
              </a:ext>
            </a:extLst>
          </p:cNvPr>
          <p:cNvSpPr txBox="1"/>
          <p:nvPr/>
        </p:nvSpPr>
        <p:spPr>
          <a:xfrm>
            <a:off x="5236418" y="1331559"/>
            <a:ext cx="1559116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Router: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BF8593-B9FF-C008-0C98-A9CEEBF3B6CE}"/>
              </a:ext>
            </a:extLst>
          </p:cNvPr>
          <p:cNvSpPr/>
          <p:nvPr/>
        </p:nvSpPr>
        <p:spPr>
          <a:xfrm>
            <a:off x="5236418" y="1660762"/>
            <a:ext cx="1559115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77BA09-72EE-665D-35F4-571030CA4A25}"/>
              </a:ext>
            </a:extLst>
          </p:cNvPr>
          <p:cNvSpPr txBox="1"/>
          <p:nvPr/>
        </p:nvSpPr>
        <p:spPr>
          <a:xfrm>
            <a:off x="6204247" y="6264067"/>
            <a:ext cx="459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/>
                </a:solidFill>
              </a:rPr>
              <a:t>Not Good Enough!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933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Advanced Routing: Preferred Direction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0" y="1540042"/>
            <a:ext cx="9748140" cy="39464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0F04AB-8E41-C9F1-D64A-068103F4EF2E}"/>
              </a:ext>
            </a:extLst>
          </p:cNvPr>
          <p:cNvSpPr txBox="1"/>
          <p:nvPr/>
        </p:nvSpPr>
        <p:spPr>
          <a:xfrm>
            <a:off x="787071" y="5803267"/>
            <a:ext cx="79412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If failed, </a:t>
            </a:r>
            <a:r>
              <a:rPr lang="en-US" altLang="zh-CN" b="1" dirty="0">
                <a:solidFill>
                  <a:schemeClr val="tx2"/>
                </a:solidFill>
                <a:cs typeface="+mn-ea"/>
                <a:sym typeface="+mn-lt"/>
              </a:rPr>
              <a:t>route again </a:t>
            </a:r>
            <a:r>
              <a:rPr lang="en-US" altLang="zh-CN" dirty="0">
                <a:cs typeface="+mn-ea"/>
                <a:sym typeface="+mn-lt"/>
              </a:rPr>
              <a:t>without any restriction</a:t>
            </a:r>
            <a:endParaRPr lang="en-US" altLang="zh-CN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4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8136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Advanced Routing: Preferred Direction</a:t>
            </a:r>
          </a:p>
        </p:txBody>
      </p:sp>
      <p:sp>
        <p:nvSpPr>
          <p:cNvPr id="31" name="TextBox 28"/>
          <p:cNvSpPr txBox="1"/>
          <p:nvPr/>
        </p:nvSpPr>
        <p:spPr>
          <a:xfrm>
            <a:off x="506277" y="1331559"/>
            <a:ext cx="11071737" cy="338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2000" b="1" dirty="0">
                <a:solidFill>
                  <a:schemeClr val="accent6"/>
                </a:solidFill>
              </a:rPr>
              <a:t>Layer1 tends to be arranged horizontally, while Layer2 tends to be arranged vertically.</a:t>
            </a:r>
            <a:endParaRPr lang="zh-CN" altLang="en-US" sz="2000" b="1" dirty="0">
              <a:solidFill>
                <a:schemeClr val="accent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00107"/>
              </p:ext>
            </p:extLst>
          </p:nvPr>
        </p:nvGraphicFramePr>
        <p:xfrm>
          <a:off x="2097391" y="1899656"/>
          <a:ext cx="7889508" cy="4777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878">
                  <a:extLst>
                    <a:ext uri="{9D8B030D-6E8A-4147-A177-3AD203B41FA5}">
                      <a16:colId xmlns:a16="http://schemas.microsoft.com/office/drawing/2014/main" val="2876656877"/>
                    </a:ext>
                  </a:extLst>
                </a:gridCol>
                <a:gridCol w="1603668">
                  <a:extLst>
                    <a:ext uri="{9D8B030D-6E8A-4147-A177-3AD203B41FA5}">
                      <a16:colId xmlns:a16="http://schemas.microsoft.com/office/drawing/2014/main" val="3574387985"/>
                    </a:ext>
                  </a:extLst>
                </a:gridCol>
                <a:gridCol w="1632654">
                  <a:extLst>
                    <a:ext uri="{9D8B030D-6E8A-4147-A177-3AD203B41FA5}">
                      <a16:colId xmlns:a16="http://schemas.microsoft.com/office/drawing/2014/main" val="419427873"/>
                    </a:ext>
                  </a:extLst>
                </a:gridCol>
                <a:gridCol w="1632654">
                  <a:extLst>
                    <a:ext uri="{9D8B030D-6E8A-4147-A177-3AD203B41FA5}">
                      <a16:colId xmlns:a16="http://schemas.microsoft.com/office/drawing/2014/main" val="3726898796"/>
                    </a:ext>
                  </a:extLst>
                </a:gridCol>
                <a:gridCol w="1632654">
                  <a:extLst>
                    <a:ext uri="{9D8B030D-6E8A-4147-A177-3AD203B41FA5}">
                      <a16:colId xmlns:a16="http://schemas.microsoft.com/office/drawing/2014/main" val="4072105702"/>
                    </a:ext>
                  </a:extLst>
                </a:gridCol>
              </a:tblGrid>
              <a:tr h="5520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Without Preferred Direction</a:t>
                      </a:r>
                      <a:endParaRPr lang="zh-CN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With Preferred Direction</a:t>
                      </a:r>
                      <a:endParaRPr lang="zh-CN" altLang="en-US" b="1" dirty="0"/>
                    </a:p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59458"/>
                  </a:ext>
                </a:extLst>
              </a:tr>
              <a:tr h="459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/>
                        <a:t>TestBench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Accuracy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Cost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Accuracy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Cost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812220"/>
                  </a:ext>
                </a:extLst>
              </a:tr>
              <a:tr h="459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20/20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20/20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93382"/>
                  </a:ext>
                </a:extLst>
              </a:tr>
              <a:tr h="459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20/20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20/20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2493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469252"/>
                  </a:ext>
                </a:extLst>
              </a:tr>
              <a:tr h="459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16/16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16/16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58166"/>
                  </a:ext>
                </a:extLst>
              </a:tr>
              <a:tr h="459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15/15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15/15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610019"/>
                  </a:ext>
                </a:extLst>
              </a:tr>
              <a:tr h="459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116/128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11906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128/128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12066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71071"/>
                  </a:ext>
                </a:extLst>
              </a:tr>
              <a:tr h="459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fract2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111/125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125/125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11888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39101"/>
                  </a:ext>
                </a:extLst>
              </a:tr>
              <a:tr h="459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primary1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687/830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1318805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830/830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119771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40293"/>
                  </a:ext>
                </a:extLst>
              </a:tr>
              <a:tr h="459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industry1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950/1000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574864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1000/1000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406131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922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61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A Star Optimization:</a:t>
            </a:r>
          </a:p>
        </p:txBody>
      </p:sp>
      <p:sp>
        <p:nvSpPr>
          <p:cNvPr id="31" name="TextBox 28"/>
          <p:cNvSpPr txBox="1"/>
          <p:nvPr/>
        </p:nvSpPr>
        <p:spPr>
          <a:xfrm>
            <a:off x="506278" y="1331559"/>
            <a:ext cx="2607344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Algorithm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6278" y="1660762"/>
            <a:ext cx="1188239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0F04AB-8E41-C9F1-D64A-068103F4EF2E}"/>
              </a:ext>
            </a:extLst>
          </p:cNvPr>
          <p:cNvSpPr txBox="1"/>
          <p:nvPr/>
        </p:nvSpPr>
        <p:spPr>
          <a:xfrm>
            <a:off x="1100396" y="2100906"/>
            <a:ext cx="10720990" cy="4929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+mn-ea"/>
                <a:sym typeface="+mn-lt"/>
              </a:rPr>
              <a:t>Add a heuristic function h(</a:t>
            </a:r>
            <a:r>
              <a:rPr lang="en-US" altLang="zh-CN" sz="2400" dirty="0" err="1">
                <a:cs typeface="+mn-ea"/>
                <a:sym typeface="+mn-lt"/>
              </a:rPr>
              <a:t>x,y</a:t>
            </a:r>
            <a:r>
              <a:rPr lang="en-US" altLang="zh-CN" sz="2400" dirty="0">
                <a:cs typeface="+mn-ea"/>
                <a:sym typeface="+mn-lt"/>
              </a:rPr>
              <a:t>) to accelerate the whole routing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+mn-ea"/>
                <a:sym typeface="+mn-lt"/>
              </a:rPr>
              <a:t>Heuristic function: </a:t>
            </a:r>
            <a:r>
              <a:rPr lang="en-US" altLang="zh-CN" sz="2400" dirty="0">
                <a:solidFill>
                  <a:schemeClr val="accent6"/>
                </a:solidFill>
                <a:cs typeface="+mn-ea"/>
                <a:sym typeface="+mn-lt"/>
              </a:rPr>
              <a:t>Consistent</a:t>
            </a:r>
            <a:r>
              <a:rPr lang="en-US" altLang="zh-CN" sz="2400" dirty="0">
                <a:cs typeface="+mn-ea"/>
                <a:sym typeface="+mn-lt"/>
              </a:rPr>
              <a:t> and </a:t>
            </a:r>
            <a:r>
              <a:rPr lang="en-US" altLang="zh-CN" sz="2400" dirty="0">
                <a:solidFill>
                  <a:schemeClr val="accent6"/>
                </a:solidFill>
                <a:cs typeface="+mn-ea"/>
                <a:sym typeface="+mn-lt"/>
              </a:rPr>
              <a:t>Admissible</a:t>
            </a:r>
          </a:p>
          <a:p>
            <a:pPr marL="742950" lvl="1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+mn-ea"/>
                <a:sym typeface="+mn-lt"/>
              </a:rPr>
              <a:t> h(</a:t>
            </a:r>
            <a:r>
              <a:rPr lang="en-US" altLang="zh-CN" sz="2400" dirty="0" err="1">
                <a:cs typeface="+mn-ea"/>
                <a:sym typeface="+mn-lt"/>
              </a:rPr>
              <a:t>x,y,l</a:t>
            </a:r>
            <a:r>
              <a:rPr lang="en-US" altLang="zh-CN" sz="2400" dirty="0">
                <a:cs typeface="+mn-ea"/>
                <a:sym typeface="+mn-lt"/>
              </a:rPr>
              <a:t>) = Manhattan Distance to end + Bend Penalty + Via Penalty 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Heap Adjust:</a:t>
            </a:r>
            <a:r>
              <a:rPr lang="en-US" altLang="zh-CN" sz="2400" dirty="0">
                <a:cs typeface="+mn-ea"/>
                <a:sym typeface="+mn-lt"/>
              </a:rPr>
              <a:t> Choose minimal cost -&gt; Choose the minimal cost + h(</a:t>
            </a:r>
            <a:r>
              <a:rPr lang="en-US" altLang="zh-CN" sz="2400" dirty="0" err="1">
                <a:cs typeface="+mn-ea"/>
                <a:sym typeface="+mn-lt"/>
              </a:rPr>
              <a:t>x,y,l</a:t>
            </a:r>
            <a:r>
              <a:rPr lang="en-US" altLang="zh-CN" sz="2400" dirty="0">
                <a:cs typeface="+mn-ea"/>
                <a:sym typeface="+mn-lt"/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380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Time Results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4A4CD2-147E-CC23-4FC8-DA39A027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1617982"/>
            <a:ext cx="9010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2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Cost 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FDEFB4-4713-AE69-FFE4-400B73EF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4" y="1386606"/>
            <a:ext cx="9281651" cy="48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8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Accuracy 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7EB679-37AB-B8DD-EE6E-AE4BCD55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3" y="1544043"/>
            <a:ext cx="9033653" cy="4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16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1103</Words>
  <Application>Microsoft Office PowerPoint</Application>
  <PresentationFormat>宽屏</PresentationFormat>
  <Paragraphs>183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义飞 陈</cp:lastModifiedBy>
  <cp:revision>110</cp:revision>
  <dcterms:created xsi:type="dcterms:W3CDTF">2019-02-23T16:09:00Z</dcterms:created>
  <dcterms:modified xsi:type="dcterms:W3CDTF">2024-06-12T04:11:34Z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